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Bricolage Grotesque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BricolageGrotesqu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c255b9d74f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c255b9d7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c253bf3365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c253bf33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255b9d74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c255b9d7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c253bf3365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c253bf336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c253bf3365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c253bf336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c253bf3365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c253bf336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82D5E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0E3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descr="preencoded.png" id="86" name="Google Shape;86;p13">
            <a:hlinkClick r:id="rId3"/>
          </p:cNvPr>
          <p:cNvSpPr/>
          <p:nvPr/>
        </p:nvSpPr>
        <p:spPr>
          <a:xfrm>
            <a:off x="16049015" y="9686925"/>
            <a:ext cx="2153222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 txBox="1"/>
          <p:nvPr/>
        </p:nvSpPr>
        <p:spPr>
          <a:xfrm>
            <a:off x="992238" y="3485998"/>
            <a:ext cx="8922096" cy="104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6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SAE 304 - Test d'Intrusion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992238" y="4806706"/>
            <a:ext cx="9445523" cy="1059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Réalisation d'un audit de sécurité sur systèmes Windows XP et Metasploitable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992238" y="6032897"/>
            <a:ext cx="9445523" cy="60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HAMEG Sami - BUT2 RT</a:t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15116175" y="6622256"/>
            <a:ext cx="3086100" cy="3664744"/>
            <a:chOff x="0" y="-152400"/>
            <a:chExt cx="812800" cy="965200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90E3F"/>
            </a:solidFill>
            <a:ln>
              <a:noFill/>
            </a:ln>
          </p:spPr>
        </p:sp>
        <p:sp>
          <p:nvSpPr>
            <p:cNvPr id="92" name="Google Shape;92;p13"/>
            <p:cNvSpPr txBox="1"/>
            <p:nvPr/>
          </p:nvSpPr>
          <p:spPr>
            <a:xfrm>
              <a:off x="0" y="-152400"/>
              <a:ext cx="812800" cy="9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preencoded.png" id="93" name="Google Shape;93;p13"/>
          <p:cNvSpPr/>
          <p:nvPr/>
        </p:nvSpPr>
        <p:spPr>
          <a:xfrm>
            <a:off x="11087100" y="0"/>
            <a:ext cx="7200900" cy="10287000"/>
          </a:xfrm>
          <a:custGeom>
            <a:rect b="b" l="l" r="r" t="t"/>
            <a:pathLst>
              <a:path extrusionOk="0" h="13716000" w="9601200">
                <a:moveTo>
                  <a:pt x="0" y="0"/>
                </a:moveTo>
                <a:lnTo>
                  <a:pt x="9601200" y="0"/>
                </a:lnTo>
                <a:lnTo>
                  <a:pt x="96012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82D5E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0E3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descr="preencoded.png" id="177" name="Google Shape;177;p22">
            <a:hlinkClick r:id="rId3"/>
          </p:cNvPr>
          <p:cNvSpPr/>
          <p:nvPr/>
        </p:nvSpPr>
        <p:spPr>
          <a:xfrm>
            <a:off x="16049015" y="9686925"/>
            <a:ext cx="2153222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178" name="Google Shape;178;p22"/>
          <p:cNvSpPr/>
          <p:nvPr/>
        </p:nvSpPr>
        <p:spPr>
          <a:xfrm>
            <a:off x="0" y="0"/>
            <a:ext cx="7200900" cy="10287000"/>
          </a:xfrm>
          <a:custGeom>
            <a:rect b="b" l="l" r="r" t="t"/>
            <a:pathLst>
              <a:path extrusionOk="0" h="13716000" w="9601200">
                <a:moveTo>
                  <a:pt x="0" y="0"/>
                </a:moveTo>
                <a:lnTo>
                  <a:pt x="9601200" y="0"/>
                </a:lnTo>
                <a:lnTo>
                  <a:pt x="96012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22"/>
          <p:cNvSpPr txBox="1"/>
          <p:nvPr/>
        </p:nvSpPr>
        <p:spPr>
          <a:xfrm>
            <a:off x="7763913" y="1313412"/>
            <a:ext cx="9566672" cy="951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6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62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Analyse et Recommandations</a:t>
            </a:r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7749635" y="2605240"/>
            <a:ext cx="9646730" cy="1941480"/>
            <a:chOff x="0" y="0"/>
            <a:chExt cx="12862306" cy="2588641"/>
          </a:xfrm>
        </p:grpSpPr>
        <p:sp>
          <p:nvSpPr>
            <p:cNvPr id="181" name="Google Shape;181;p22"/>
            <p:cNvSpPr/>
            <p:nvPr/>
          </p:nvSpPr>
          <p:spPr>
            <a:xfrm>
              <a:off x="19050" y="19050"/>
              <a:ext cx="12824206" cy="2550541"/>
            </a:xfrm>
            <a:custGeom>
              <a:rect b="b" l="l" r="r" t="t"/>
              <a:pathLst>
                <a:path extrusionOk="0" h="2550541" w="12824206">
                  <a:moveTo>
                    <a:pt x="0" y="182880"/>
                  </a:moveTo>
                  <a:cubicBezTo>
                    <a:pt x="0" y="81915"/>
                    <a:pt x="82804" y="0"/>
                    <a:pt x="185039" y="0"/>
                  </a:cubicBezTo>
                  <a:lnTo>
                    <a:pt x="12639167" y="0"/>
                  </a:lnTo>
                  <a:cubicBezTo>
                    <a:pt x="12741402" y="0"/>
                    <a:pt x="12824206" y="81915"/>
                    <a:pt x="12824206" y="182880"/>
                  </a:cubicBezTo>
                  <a:lnTo>
                    <a:pt x="12824206" y="2367661"/>
                  </a:lnTo>
                  <a:cubicBezTo>
                    <a:pt x="12824206" y="2468626"/>
                    <a:pt x="12741402" y="2550541"/>
                    <a:pt x="12639167" y="2550541"/>
                  </a:cubicBezTo>
                  <a:lnTo>
                    <a:pt x="185039" y="2550541"/>
                  </a:lnTo>
                  <a:cubicBezTo>
                    <a:pt x="82804" y="2550541"/>
                    <a:pt x="0" y="2468626"/>
                    <a:pt x="0" y="2367661"/>
                  </a:cubicBezTo>
                  <a:close/>
                </a:path>
              </a:pathLst>
            </a:custGeom>
            <a:solidFill>
              <a:srgbClr val="090E3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0" y="0"/>
              <a:ext cx="12862306" cy="2588641"/>
            </a:xfrm>
            <a:custGeom>
              <a:rect b="b" l="l" r="r" t="t"/>
              <a:pathLst>
                <a:path extrusionOk="0" h="2588641" w="12862306">
                  <a:moveTo>
                    <a:pt x="0" y="201930"/>
                  </a:moveTo>
                  <a:cubicBezTo>
                    <a:pt x="0" y="90170"/>
                    <a:pt x="91567" y="0"/>
                    <a:pt x="204089" y="0"/>
                  </a:cubicBezTo>
                  <a:lnTo>
                    <a:pt x="12658217" y="0"/>
                  </a:lnTo>
                  <a:lnTo>
                    <a:pt x="12658217" y="19050"/>
                  </a:lnTo>
                  <a:lnTo>
                    <a:pt x="12658217" y="0"/>
                  </a:lnTo>
                  <a:cubicBezTo>
                    <a:pt x="12770739" y="0"/>
                    <a:pt x="12862306" y="90170"/>
                    <a:pt x="12862306" y="201930"/>
                  </a:cubicBezTo>
                  <a:lnTo>
                    <a:pt x="12843256" y="201930"/>
                  </a:lnTo>
                  <a:lnTo>
                    <a:pt x="12862306" y="201930"/>
                  </a:lnTo>
                  <a:lnTo>
                    <a:pt x="12862306" y="2386711"/>
                  </a:lnTo>
                  <a:lnTo>
                    <a:pt x="12843256" y="2386711"/>
                  </a:lnTo>
                  <a:lnTo>
                    <a:pt x="12862306" y="2386711"/>
                  </a:lnTo>
                  <a:cubicBezTo>
                    <a:pt x="12862306" y="2498471"/>
                    <a:pt x="12770739" y="2588641"/>
                    <a:pt x="12658217" y="2588641"/>
                  </a:cubicBezTo>
                  <a:lnTo>
                    <a:pt x="12658217" y="2569591"/>
                  </a:lnTo>
                  <a:lnTo>
                    <a:pt x="12658217" y="2588641"/>
                  </a:lnTo>
                  <a:lnTo>
                    <a:pt x="204089" y="2588641"/>
                  </a:lnTo>
                  <a:lnTo>
                    <a:pt x="204089" y="2569591"/>
                  </a:lnTo>
                  <a:lnTo>
                    <a:pt x="204089" y="2588641"/>
                  </a:lnTo>
                  <a:cubicBezTo>
                    <a:pt x="91567" y="2588641"/>
                    <a:pt x="0" y="2498471"/>
                    <a:pt x="0" y="238671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86711"/>
                  </a:lnTo>
                  <a:lnTo>
                    <a:pt x="19050" y="2386711"/>
                  </a:lnTo>
                  <a:lnTo>
                    <a:pt x="38100" y="2386711"/>
                  </a:lnTo>
                  <a:cubicBezTo>
                    <a:pt x="38100" y="2477008"/>
                    <a:pt x="112268" y="2550541"/>
                    <a:pt x="204089" y="2550541"/>
                  </a:cubicBezTo>
                  <a:lnTo>
                    <a:pt x="12658217" y="2550541"/>
                  </a:lnTo>
                  <a:cubicBezTo>
                    <a:pt x="12750165" y="2550541"/>
                    <a:pt x="12824206" y="2477008"/>
                    <a:pt x="12824206" y="2386711"/>
                  </a:cubicBezTo>
                  <a:lnTo>
                    <a:pt x="12824206" y="201930"/>
                  </a:lnTo>
                  <a:cubicBezTo>
                    <a:pt x="12824206" y="111633"/>
                    <a:pt x="12750038" y="38100"/>
                    <a:pt x="12658217" y="38100"/>
                  </a:cubicBezTo>
                  <a:lnTo>
                    <a:pt x="204089" y="38100"/>
                  </a:lnTo>
                  <a:lnTo>
                    <a:pt x="204089" y="19050"/>
                  </a:lnTo>
                  <a:lnTo>
                    <a:pt x="204089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1467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22"/>
          <p:cNvSpPr/>
          <p:nvPr/>
        </p:nvSpPr>
        <p:spPr>
          <a:xfrm>
            <a:off x="7735338" y="2619527"/>
            <a:ext cx="114300" cy="1912906"/>
          </a:xfrm>
          <a:custGeom>
            <a:rect b="b" l="l" r="r" t="t"/>
            <a:pathLst>
              <a:path extrusionOk="0" h="2550541" w="152400">
                <a:moveTo>
                  <a:pt x="0" y="76200"/>
                </a:moveTo>
                <a:cubicBezTo>
                  <a:pt x="0" y="34163"/>
                  <a:pt x="34163" y="0"/>
                  <a:pt x="76200" y="0"/>
                </a:cubicBezTo>
                <a:cubicBezTo>
                  <a:pt x="118237" y="0"/>
                  <a:pt x="152400" y="34163"/>
                  <a:pt x="152400" y="76200"/>
                </a:cubicBezTo>
                <a:lnTo>
                  <a:pt x="152400" y="2474341"/>
                </a:lnTo>
                <a:cubicBezTo>
                  <a:pt x="152400" y="2516378"/>
                  <a:pt x="118237" y="2550541"/>
                  <a:pt x="76200" y="2550541"/>
                </a:cubicBezTo>
                <a:cubicBezTo>
                  <a:pt x="34163" y="2550541"/>
                  <a:pt x="0" y="2516378"/>
                  <a:pt x="0" y="2474341"/>
                </a:cubicBezTo>
                <a:close/>
              </a:path>
            </a:pathLst>
          </a:custGeom>
          <a:solidFill>
            <a:srgbClr val="EEAEF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8137027" y="2830716"/>
            <a:ext cx="6421641" cy="480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Remplacement des Systèmes Obsolètes</a:t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8137027" y="3338665"/>
            <a:ext cx="8957672" cy="906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Migrer vers des versions supportées avec mises à jour de sécurité régulières. Windows XP atteint sa fin de vie depuis 2014.</a:t>
            </a:r>
            <a:endParaRPr/>
          </a:p>
        </p:txBody>
      </p:sp>
      <p:grpSp>
        <p:nvGrpSpPr>
          <p:cNvPr id="186" name="Google Shape;186;p22"/>
          <p:cNvGrpSpPr/>
          <p:nvPr/>
        </p:nvGrpSpPr>
        <p:grpSpPr>
          <a:xfrm>
            <a:off x="7749635" y="4754318"/>
            <a:ext cx="9646730" cy="1941480"/>
            <a:chOff x="0" y="0"/>
            <a:chExt cx="12862306" cy="2588641"/>
          </a:xfrm>
        </p:grpSpPr>
        <p:sp>
          <p:nvSpPr>
            <p:cNvPr id="187" name="Google Shape;187;p22"/>
            <p:cNvSpPr/>
            <p:nvPr/>
          </p:nvSpPr>
          <p:spPr>
            <a:xfrm>
              <a:off x="19050" y="19050"/>
              <a:ext cx="12824206" cy="2550541"/>
            </a:xfrm>
            <a:custGeom>
              <a:rect b="b" l="l" r="r" t="t"/>
              <a:pathLst>
                <a:path extrusionOk="0" h="2550541" w="12824206">
                  <a:moveTo>
                    <a:pt x="0" y="182880"/>
                  </a:moveTo>
                  <a:cubicBezTo>
                    <a:pt x="0" y="81915"/>
                    <a:pt x="82804" y="0"/>
                    <a:pt x="185039" y="0"/>
                  </a:cubicBezTo>
                  <a:lnTo>
                    <a:pt x="12639167" y="0"/>
                  </a:lnTo>
                  <a:cubicBezTo>
                    <a:pt x="12741402" y="0"/>
                    <a:pt x="12824206" y="81915"/>
                    <a:pt x="12824206" y="182880"/>
                  </a:cubicBezTo>
                  <a:lnTo>
                    <a:pt x="12824206" y="2367661"/>
                  </a:lnTo>
                  <a:cubicBezTo>
                    <a:pt x="12824206" y="2468626"/>
                    <a:pt x="12741402" y="2550541"/>
                    <a:pt x="12639167" y="2550541"/>
                  </a:cubicBezTo>
                  <a:lnTo>
                    <a:pt x="185039" y="2550541"/>
                  </a:lnTo>
                  <a:cubicBezTo>
                    <a:pt x="82804" y="2550541"/>
                    <a:pt x="0" y="2468626"/>
                    <a:pt x="0" y="2367661"/>
                  </a:cubicBezTo>
                  <a:close/>
                </a:path>
              </a:pathLst>
            </a:custGeom>
            <a:solidFill>
              <a:srgbClr val="090E3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0" y="0"/>
              <a:ext cx="12862306" cy="2588641"/>
            </a:xfrm>
            <a:custGeom>
              <a:rect b="b" l="l" r="r" t="t"/>
              <a:pathLst>
                <a:path extrusionOk="0" h="2588641" w="12862306">
                  <a:moveTo>
                    <a:pt x="0" y="201930"/>
                  </a:moveTo>
                  <a:cubicBezTo>
                    <a:pt x="0" y="90170"/>
                    <a:pt x="91567" y="0"/>
                    <a:pt x="204089" y="0"/>
                  </a:cubicBezTo>
                  <a:lnTo>
                    <a:pt x="12658217" y="0"/>
                  </a:lnTo>
                  <a:lnTo>
                    <a:pt x="12658217" y="19050"/>
                  </a:lnTo>
                  <a:lnTo>
                    <a:pt x="12658217" y="0"/>
                  </a:lnTo>
                  <a:cubicBezTo>
                    <a:pt x="12770739" y="0"/>
                    <a:pt x="12862306" y="90170"/>
                    <a:pt x="12862306" y="201930"/>
                  </a:cubicBezTo>
                  <a:lnTo>
                    <a:pt x="12843256" y="201930"/>
                  </a:lnTo>
                  <a:lnTo>
                    <a:pt x="12862306" y="201930"/>
                  </a:lnTo>
                  <a:lnTo>
                    <a:pt x="12862306" y="2386711"/>
                  </a:lnTo>
                  <a:lnTo>
                    <a:pt x="12843256" y="2386711"/>
                  </a:lnTo>
                  <a:lnTo>
                    <a:pt x="12862306" y="2386711"/>
                  </a:lnTo>
                  <a:cubicBezTo>
                    <a:pt x="12862306" y="2498471"/>
                    <a:pt x="12770739" y="2588641"/>
                    <a:pt x="12658217" y="2588641"/>
                  </a:cubicBezTo>
                  <a:lnTo>
                    <a:pt x="12658217" y="2569591"/>
                  </a:lnTo>
                  <a:lnTo>
                    <a:pt x="12658217" y="2588641"/>
                  </a:lnTo>
                  <a:lnTo>
                    <a:pt x="204089" y="2588641"/>
                  </a:lnTo>
                  <a:lnTo>
                    <a:pt x="204089" y="2569591"/>
                  </a:lnTo>
                  <a:lnTo>
                    <a:pt x="204089" y="2588641"/>
                  </a:lnTo>
                  <a:cubicBezTo>
                    <a:pt x="91567" y="2588641"/>
                    <a:pt x="0" y="2498471"/>
                    <a:pt x="0" y="238671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86711"/>
                  </a:lnTo>
                  <a:lnTo>
                    <a:pt x="19050" y="2386711"/>
                  </a:lnTo>
                  <a:lnTo>
                    <a:pt x="38100" y="2386711"/>
                  </a:lnTo>
                  <a:cubicBezTo>
                    <a:pt x="38100" y="2477008"/>
                    <a:pt x="112268" y="2550541"/>
                    <a:pt x="204089" y="2550541"/>
                  </a:cubicBezTo>
                  <a:lnTo>
                    <a:pt x="12658217" y="2550541"/>
                  </a:lnTo>
                  <a:cubicBezTo>
                    <a:pt x="12750165" y="2550541"/>
                    <a:pt x="12824206" y="2477008"/>
                    <a:pt x="12824206" y="2386711"/>
                  </a:cubicBezTo>
                  <a:lnTo>
                    <a:pt x="12824206" y="201930"/>
                  </a:lnTo>
                  <a:cubicBezTo>
                    <a:pt x="12824206" y="111633"/>
                    <a:pt x="12750038" y="38100"/>
                    <a:pt x="12658217" y="38100"/>
                  </a:cubicBezTo>
                  <a:lnTo>
                    <a:pt x="204089" y="38100"/>
                  </a:lnTo>
                  <a:lnTo>
                    <a:pt x="204089" y="19050"/>
                  </a:lnTo>
                  <a:lnTo>
                    <a:pt x="204089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1467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7735338" y="4768606"/>
            <a:ext cx="114300" cy="1912906"/>
          </a:xfrm>
          <a:custGeom>
            <a:rect b="b" l="l" r="r" t="t"/>
            <a:pathLst>
              <a:path extrusionOk="0" h="2550541" w="152400">
                <a:moveTo>
                  <a:pt x="0" y="76200"/>
                </a:moveTo>
                <a:cubicBezTo>
                  <a:pt x="0" y="34163"/>
                  <a:pt x="34163" y="0"/>
                  <a:pt x="76200" y="0"/>
                </a:cubicBezTo>
                <a:cubicBezTo>
                  <a:pt x="118237" y="0"/>
                  <a:pt x="152400" y="34163"/>
                  <a:pt x="152400" y="76200"/>
                </a:cubicBezTo>
                <a:lnTo>
                  <a:pt x="152400" y="2474341"/>
                </a:lnTo>
                <a:cubicBezTo>
                  <a:pt x="152400" y="2516378"/>
                  <a:pt x="118237" y="2550541"/>
                  <a:pt x="76200" y="2550541"/>
                </a:cubicBezTo>
                <a:cubicBezTo>
                  <a:pt x="34163" y="2550541"/>
                  <a:pt x="0" y="2516378"/>
                  <a:pt x="0" y="2474341"/>
                </a:cubicBezTo>
                <a:close/>
              </a:path>
            </a:pathLst>
          </a:custGeom>
          <a:solidFill>
            <a:srgbClr val="EEAEF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8137027" y="4979784"/>
            <a:ext cx="4355754" cy="480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Durcissement des Services</a:t>
            </a:r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8137027" y="5487743"/>
            <a:ext cx="8957672" cy="906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Désactiver les services inutiles (SMBv1, IRC, etc.) et appliquer le principe du moindre privilège pour chaque processus.</a:t>
            </a:r>
            <a:endParaRPr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7749635" y="6903396"/>
            <a:ext cx="9646730" cy="1941480"/>
            <a:chOff x="0" y="0"/>
            <a:chExt cx="12862306" cy="2588641"/>
          </a:xfrm>
        </p:grpSpPr>
        <p:sp>
          <p:nvSpPr>
            <p:cNvPr id="193" name="Google Shape;193;p22"/>
            <p:cNvSpPr/>
            <p:nvPr/>
          </p:nvSpPr>
          <p:spPr>
            <a:xfrm>
              <a:off x="19050" y="19050"/>
              <a:ext cx="12824206" cy="2550541"/>
            </a:xfrm>
            <a:custGeom>
              <a:rect b="b" l="l" r="r" t="t"/>
              <a:pathLst>
                <a:path extrusionOk="0" h="2550541" w="12824206">
                  <a:moveTo>
                    <a:pt x="0" y="182880"/>
                  </a:moveTo>
                  <a:cubicBezTo>
                    <a:pt x="0" y="81915"/>
                    <a:pt x="82804" y="0"/>
                    <a:pt x="185039" y="0"/>
                  </a:cubicBezTo>
                  <a:lnTo>
                    <a:pt x="12639167" y="0"/>
                  </a:lnTo>
                  <a:cubicBezTo>
                    <a:pt x="12741402" y="0"/>
                    <a:pt x="12824206" y="81915"/>
                    <a:pt x="12824206" y="182880"/>
                  </a:cubicBezTo>
                  <a:lnTo>
                    <a:pt x="12824206" y="2367661"/>
                  </a:lnTo>
                  <a:cubicBezTo>
                    <a:pt x="12824206" y="2468626"/>
                    <a:pt x="12741402" y="2550541"/>
                    <a:pt x="12639167" y="2550541"/>
                  </a:cubicBezTo>
                  <a:lnTo>
                    <a:pt x="185039" y="2550541"/>
                  </a:lnTo>
                  <a:cubicBezTo>
                    <a:pt x="82804" y="2550541"/>
                    <a:pt x="0" y="2468626"/>
                    <a:pt x="0" y="2367661"/>
                  </a:cubicBezTo>
                  <a:close/>
                </a:path>
              </a:pathLst>
            </a:custGeom>
            <a:solidFill>
              <a:srgbClr val="090E3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0" y="0"/>
              <a:ext cx="12862306" cy="2588641"/>
            </a:xfrm>
            <a:custGeom>
              <a:rect b="b" l="l" r="r" t="t"/>
              <a:pathLst>
                <a:path extrusionOk="0" h="2588641" w="12862306">
                  <a:moveTo>
                    <a:pt x="0" y="201930"/>
                  </a:moveTo>
                  <a:cubicBezTo>
                    <a:pt x="0" y="90170"/>
                    <a:pt x="91567" y="0"/>
                    <a:pt x="204089" y="0"/>
                  </a:cubicBezTo>
                  <a:lnTo>
                    <a:pt x="12658217" y="0"/>
                  </a:lnTo>
                  <a:lnTo>
                    <a:pt x="12658217" y="19050"/>
                  </a:lnTo>
                  <a:lnTo>
                    <a:pt x="12658217" y="0"/>
                  </a:lnTo>
                  <a:cubicBezTo>
                    <a:pt x="12770739" y="0"/>
                    <a:pt x="12862306" y="90170"/>
                    <a:pt x="12862306" y="201930"/>
                  </a:cubicBezTo>
                  <a:lnTo>
                    <a:pt x="12843256" y="201930"/>
                  </a:lnTo>
                  <a:lnTo>
                    <a:pt x="12862306" y="201930"/>
                  </a:lnTo>
                  <a:lnTo>
                    <a:pt x="12862306" y="2386711"/>
                  </a:lnTo>
                  <a:lnTo>
                    <a:pt x="12843256" y="2386711"/>
                  </a:lnTo>
                  <a:lnTo>
                    <a:pt x="12862306" y="2386711"/>
                  </a:lnTo>
                  <a:cubicBezTo>
                    <a:pt x="12862306" y="2498471"/>
                    <a:pt x="12770739" y="2588641"/>
                    <a:pt x="12658217" y="2588641"/>
                  </a:cubicBezTo>
                  <a:lnTo>
                    <a:pt x="12658217" y="2569591"/>
                  </a:lnTo>
                  <a:lnTo>
                    <a:pt x="12658217" y="2588641"/>
                  </a:lnTo>
                  <a:lnTo>
                    <a:pt x="204089" y="2588641"/>
                  </a:lnTo>
                  <a:lnTo>
                    <a:pt x="204089" y="2569591"/>
                  </a:lnTo>
                  <a:lnTo>
                    <a:pt x="204089" y="2588641"/>
                  </a:lnTo>
                  <a:cubicBezTo>
                    <a:pt x="91567" y="2588641"/>
                    <a:pt x="0" y="2498471"/>
                    <a:pt x="0" y="238671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86711"/>
                  </a:lnTo>
                  <a:lnTo>
                    <a:pt x="19050" y="2386711"/>
                  </a:lnTo>
                  <a:lnTo>
                    <a:pt x="38100" y="2386711"/>
                  </a:lnTo>
                  <a:cubicBezTo>
                    <a:pt x="38100" y="2477008"/>
                    <a:pt x="112268" y="2550541"/>
                    <a:pt x="204089" y="2550541"/>
                  </a:cubicBezTo>
                  <a:lnTo>
                    <a:pt x="12658217" y="2550541"/>
                  </a:lnTo>
                  <a:cubicBezTo>
                    <a:pt x="12750165" y="2550541"/>
                    <a:pt x="12824206" y="2477008"/>
                    <a:pt x="12824206" y="2386711"/>
                  </a:cubicBezTo>
                  <a:lnTo>
                    <a:pt x="12824206" y="201930"/>
                  </a:lnTo>
                  <a:cubicBezTo>
                    <a:pt x="12824206" y="111633"/>
                    <a:pt x="12750038" y="38100"/>
                    <a:pt x="12658217" y="38100"/>
                  </a:cubicBezTo>
                  <a:lnTo>
                    <a:pt x="204089" y="38100"/>
                  </a:lnTo>
                  <a:lnTo>
                    <a:pt x="204089" y="19050"/>
                  </a:lnTo>
                  <a:lnTo>
                    <a:pt x="204089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1467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2"/>
          <p:cNvSpPr/>
          <p:nvPr/>
        </p:nvSpPr>
        <p:spPr>
          <a:xfrm>
            <a:off x="7735338" y="6917684"/>
            <a:ext cx="114300" cy="1912906"/>
          </a:xfrm>
          <a:custGeom>
            <a:rect b="b" l="l" r="r" t="t"/>
            <a:pathLst>
              <a:path extrusionOk="0" h="2550541" w="152400">
                <a:moveTo>
                  <a:pt x="0" y="76200"/>
                </a:moveTo>
                <a:cubicBezTo>
                  <a:pt x="0" y="34163"/>
                  <a:pt x="34163" y="0"/>
                  <a:pt x="76200" y="0"/>
                </a:cubicBezTo>
                <a:cubicBezTo>
                  <a:pt x="118237" y="0"/>
                  <a:pt x="152400" y="34163"/>
                  <a:pt x="152400" y="76200"/>
                </a:cubicBezTo>
                <a:lnTo>
                  <a:pt x="152400" y="2474341"/>
                </a:lnTo>
                <a:cubicBezTo>
                  <a:pt x="152400" y="2516378"/>
                  <a:pt x="118237" y="2550541"/>
                  <a:pt x="76200" y="2550541"/>
                </a:cubicBezTo>
                <a:cubicBezTo>
                  <a:pt x="34163" y="2550541"/>
                  <a:pt x="0" y="2516378"/>
                  <a:pt x="0" y="2474341"/>
                </a:cubicBezTo>
                <a:close/>
              </a:path>
            </a:pathLst>
          </a:custGeom>
          <a:solidFill>
            <a:srgbClr val="EEAEF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8137027" y="7128872"/>
            <a:ext cx="3519640" cy="480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Surveillance Continue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8137027" y="7636821"/>
            <a:ext cx="8957672" cy="906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Implémenter des scans réguliers avec Nessus ou équivalent. Analyser les logs pour détecter les comportements suspects.</a:t>
            </a: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15116175" y="9108280"/>
            <a:ext cx="3086100" cy="1178720"/>
            <a:chOff x="0" y="-152400"/>
            <a:chExt cx="812800" cy="310444"/>
          </a:xfrm>
        </p:grpSpPr>
        <p:sp>
          <p:nvSpPr>
            <p:cNvPr id="199" name="Google Shape;199;p22"/>
            <p:cNvSpPr/>
            <p:nvPr/>
          </p:nvSpPr>
          <p:spPr>
            <a:xfrm>
              <a:off x="0" y="0"/>
              <a:ext cx="812800" cy="158044"/>
            </a:xfrm>
            <a:custGeom>
              <a:rect b="b" l="l" r="r" t="t"/>
              <a:pathLst>
                <a:path extrusionOk="0" h="15804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8044"/>
                  </a:lnTo>
                  <a:lnTo>
                    <a:pt x="0" y="158044"/>
                  </a:lnTo>
                  <a:close/>
                </a:path>
              </a:pathLst>
            </a:custGeom>
            <a:solidFill>
              <a:srgbClr val="090E3F"/>
            </a:solidFill>
            <a:ln>
              <a:noFill/>
            </a:ln>
          </p:spPr>
        </p:sp>
        <p:sp>
          <p:nvSpPr>
            <p:cNvPr id="200" name="Google Shape;200;p22"/>
            <p:cNvSpPr txBox="1"/>
            <p:nvPr/>
          </p:nvSpPr>
          <p:spPr>
            <a:xfrm>
              <a:off x="0" y="-152400"/>
              <a:ext cx="812800" cy="310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82D5E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0E3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descr="preencoded.png" id="207" name="Google Shape;207;p23">
            <a:hlinkClick r:id="rId3"/>
          </p:cNvPr>
          <p:cNvSpPr/>
          <p:nvPr/>
        </p:nvSpPr>
        <p:spPr>
          <a:xfrm>
            <a:off x="16049015" y="9686925"/>
            <a:ext cx="2153222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3"/>
          <p:cNvSpPr txBox="1"/>
          <p:nvPr/>
        </p:nvSpPr>
        <p:spPr>
          <a:xfrm>
            <a:off x="992238" y="1330223"/>
            <a:ext cx="7088238" cy="104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6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Bilan du Projet</a:t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992238" y="2945159"/>
            <a:ext cx="5245417" cy="4571524"/>
          </a:xfrm>
          <a:custGeom>
            <a:rect b="b" l="l" r="r" t="t"/>
            <a:pathLst>
              <a:path extrusionOk="0" h="6095365" w="6993890">
                <a:moveTo>
                  <a:pt x="0" y="158750"/>
                </a:moveTo>
                <a:cubicBezTo>
                  <a:pt x="0" y="71120"/>
                  <a:pt x="71120" y="0"/>
                  <a:pt x="158750" y="0"/>
                </a:cubicBezTo>
                <a:lnTo>
                  <a:pt x="6835140" y="0"/>
                </a:lnTo>
                <a:cubicBezTo>
                  <a:pt x="6922897" y="0"/>
                  <a:pt x="6993890" y="71120"/>
                  <a:pt x="6993890" y="158750"/>
                </a:cubicBezTo>
                <a:lnTo>
                  <a:pt x="6993890" y="5936615"/>
                </a:lnTo>
                <a:cubicBezTo>
                  <a:pt x="6993890" y="6024372"/>
                  <a:pt x="6922770" y="6095365"/>
                  <a:pt x="6835140" y="6095365"/>
                </a:cubicBezTo>
                <a:lnTo>
                  <a:pt x="158750" y="6095365"/>
                </a:lnTo>
                <a:cubicBezTo>
                  <a:pt x="70993" y="6095365"/>
                  <a:pt x="0" y="6024245"/>
                  <a:pt x="0" y="5936615"/>
                </a:cubicBezTo>
                <a:close/>
              </a:path>
            </a:pathLst>
          </a:custGeom>
          <a:solidFill>
            <a:srgbClr val="282D5E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1275759" y="3228680"/>
            <a:ext cx="850583" cy="850583"/>
          </a:xfrm>
          <a:custGeom>
            <a:rect b="b" l="l" r="r" t="t"/>
            <a:pathLst>
              <a:path extrusionOk="0" h="1134110" w="1134110">
                <a:moveTo>
                  <a:pt x="0" y="567055"/>
                </a:moveTo>
                <a:cubicBezTo>
                  <a:pt x="0" y="253873"/>
                  <a:pt x="253873" y="0"/>
                  <a:pt x="567055" y="0"/>
                </a:cubicBezTo>
                <a:cubicBezTo>
                  <a:pt x="880237" y="0"/>
                  <a:pt x="1134110" y="253873"/>
                  <a:pt x="1134110" y="567055"/>
                </a:cubicBezTo>
                <a:cubicBezTo>
                  <a:pt x="1134110" y="880237"/>
                  <a:pt x="880237" y="1134110"/>
                  <a:pt x="567055" y="1134110"/>
                </a:cubicBezTo>
                <a:cubicBezTo>
                  <a:pt x="253873" y="1134110"/>
                  <a:pt x="0" y="880237"/>
                  <a:pt x="0" y="567055"/>
                </a:cubicBezTo>
                <a:close/>
              </a:path>
            </a:pathLst>
          </a:custGeom>
          <a:solidFill>
            <a:srgbClr val="EEAEF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11" name="Google Shape;211;p23"/>
          <p:cNvSpPr/>
          <p:nvPr/>
        </p:nvSpPr>
        <p:spPr>
          <a:xfrm>
            <a:off x="1509712" y="3462490"/>
            <a:ext cx="382619" cy="382619"/>
          </a:xfrm>
          <a:custGeom>
            <a:rect b="b" l="l" r="r" t="t"/>
            <a:pathLst>
              <a:path extrusionOk="0" h="510159" w="510159">
                <a:moveTo>
                  <a:pt x="0" y="0"/>
                </a:moveTo>
                <a:lnTo>
                  <a:pt x="510159" y="0"/>
                </a:lnTo>
                <a:lnTo>
                  <a:pt x="510159" y="510159"/>
                </a:lnTo>
                <a:lnTo>
                  <a:pt x="0" y="510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" l="0" r="-3" t="0"/>
            </a:stretch>
          </a:blipFill>
          <a:ln>
            <a:noFill/>
          </a:ln>
        </p:spPr>
      </p:sp>
      <p:sp>
        <p:nvSpPr>
          <p:cNvPr id="212" name="Google Shape;212;p23"/>
          <p:cNvSpPr txBox="1"/>
          <p:nvPr/>
        </p:nvSpPr>
        <p:spPr>
          <a:xfrm>
            <a:off x="1275759" y="4277020"/>
            <a:ext cx="3544043" cy="528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Objectifs Atteints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1275759" y="4823374"/>
            <a:ext cx="4678413" cy="1966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Installation complète de l'environnement, audit avec Nessus, et exploitation réussie des deux cibles</a:t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6521206" y="2945159"/>
            <a:ext cx="5245417" cy="4571524"/>
          </a:xfrm>
          <a:custGeom>
            <a:rect b="b" l="l" r="r" t="t"/>
            <a:pathLst>
              <a:path extrusionOk="0" h="6095365" w="6993890">
                <a:moveTo>
                  <a:pt x="0" y="158750"/>
                </a:moveTo>
                <a:cubicBezTo>
                  <a:pt x="0" y="71120"/>
                  <a:pt x="71120" y="0"/>
                  <a:pt x="158750" y="0"/>
                </a:cubicBezTo>
                <a:lnTo>
                  <a:pt x="6835140" y="0"/>
                </a:lnTo>
                <a:cubicBezTo>
                  <a:pt x="6922897" y="0"/>
                  <a:pt x="6993890" y="71120"/>
                  <a:pt x="6993890" y="158750"/>
                </a:cubicBezTo>
                <a:lnTo>
                  <a:pt x="6993890" y="5936615"/>
                </a:lnTo>
                <a:cubicBezTo>
                  <a:pt x="6993890" y="6024372"/>
                  <a:pt x="6922770" y="6095365"/>
                  <a:pt x="6835140" y="6095365"/>
                </a:cubicBezTo>
                <a:lnTo>
                  <a:pt x="158750" y="6095365"/>
                </a:lnTo>
                <a:cubicBezTo>
                  <a:pt x="70993" y="6095365"/>
                  <a:pt x="0" y="6024245"/>
                  <a:pt x="0" y="5936615"/>
                </a:cubicBezTo>
                <a:close/>
              </a:path>
            </a:pathLst>
          </a:custGeom>
          <a:solidFill>
            <a:srgbClr val="282D5E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6804717" y="3228680"/>
            <a:ext cx="850582" cy="850583"/>
          </a:xfrm>
          <a:custGeom>
            <a:rect b="b" l="l" r="r" t="t"/>
            <a:pathLst>
              <a:path extrusionOk="0" h="1134110" w="1134110">
                <a:moveTo>
                  <a:pt x="0" y="567055"/>
                </a:moveTo>
                <a:cubicBezTo>
                  <a:pt x="0" y="253873"/>
                  <a:pt x="253873" y="0"/>
                  <a:pt x="567055" y="0"/>
                </a:cubicBezTo>
                <a:cubicBezTo>
                  <a:pt x="880237" y="0"/>
                  <a:pt x="1134110" y="253873"/>
                  <a:pt x="1134110" y="567055"/>
                </a:cubicBezTo>
                <a:cubicBezTo>
                  <a:pt x="1134110" y="880237"/>
                  <a:pt x="880237" y="1134110"/>
                  <a:pt x="567055" y="1134110"/>
                </a:cubicBezTo>
                <a:cubicBezTo>
                  <a:pt x="253873" y="1134110"/>
                  <a:pt x="0" y="880237"/>
                  <a:pt x="0" y="567055"/>
                </a:cubicBezTo>
                <a:close/>
              </a:path>
            </a:pathLst>
          </a:custGeom>
          <a:solidFill>
            <a:srgbClr val="EEAEF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16" name="Google Shape;216;p23"/>
          <p:cNvSpPr/>
          <p:nvPr/>
        </p:nvSpPr>
        <p:spPr>
          <a:xfrm>
            <a:off x="7038680" y="3462490"/>
            <a:ext cx="382619" cy="382619"/>
          </a:xfrm>
          <a:custGeom>
            <a:rect b="b" l="l" r="r" t="t"/>
            <a:pathLst>
              <a:path extrusionOk="0" h="510159" w="510159">
                <a:moveTo>
                  <a:pt x="0" y="0"/>
                </a:moveTo>
                <a:lnTo>
                  <a:pt x="510159" y="0"/>
                </a:lnTo>
                <a:lnTo>
                  <a:pt x="510159" y="510159"/>
                </a:lnTo>
                <a:lnTo>
                  <a:pt x="0" y="510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" l="0" r="-3" t="0"/>
            </a:stretch>
          </a:blipFill>
          <a:ln>
            <a:noFill/>
          </a:ln>
        </p:spPr>
      </p:sp>
      <p:sp>
        <p:nvSpPr>
          <p:cNvPr id="217" name="Google Shape;217;p23"/>
          <p:cNvSpPr txBox="1"/>
          <p:nvPr/>
        </p:nvSpPr>
        <p:spPr>
          <a:xfrm>
            <a:off x="6804717" y="4277020"/>
            <a:ext cx="4678413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Compétences Développées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6804717" y="5266287"/>
            <a:ext cx="4678413" cy="1966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Maîtrise de Metasploit, analyse de vulnérabilités, et compréhension des vecteurs d'attaque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12050163" y="2945159"/>
            <a:ext cx="5245417" cy="4571524"/>
          </a:xfrm>
          <a:custGeom>
            <a:rect b="b" l="l" r="r" t="t"/>
            <a:pathLst>
              <a:path extrusionOk="0" h="6095365" w="6993890">
                <a:moveTo>
                  <a:pt x="0" y="158750"/>
                </a:moveTo>
                <a:cubicBezTo>
                  <a:pt x="0" y="71120"/>
                  <a:pt x="71120" y="0"/>
                  <a:pt x="158750" y="0"/>
                </a:cubicBezTo>
                <a:lnTo>
                  <a:pt x="6835140" y="0"/>
                </a:lnTo>
                <a:cubicBezTo>
                  <a:pt x="6922897" y="0"/>
                  <a:pt x="6993890" y="71120"/>
                  <a:pt x="6993890" y="158750"/>
                </a:cubicBezTo>
                <a:lnTo>
                  <a:pt x="6993890" y="5936615"/>
                </a:lnTo>
                <a:cubicBezTo>
                  <a:pt x="6993890" y="6024372"/>
                  <a:pt x="6922770" y="6095365"/>
                  <a:pt x="6835140" y="6095365"/>
                </a:cubicBezTo>
                <a:lnTo>
                  <a:pt x="158750" y="6095365"/>
                </a:lnTo>
                <a:cubicBezTo>
                  <a:pt x="70993" y="6095365"/>
                  <a:pt x="0" y="6024245"/>
                  <a:pt x="0" y="5936615"/>
                </a:cubicBezTo>
                <a:close/>
              </a:path>
            </a:pathLst>
          </a:custGeom>
          <a:solidFill>
            <a:srgbClr val="282D5E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12333684" y="3228680"/>
            <a:ext cx="850583" cy="850583"/>
          </a:xfrm>
          <a:custGeom>
            <a:rect b="b" l="l" r="r" t="t"/>
            <a:pathLst>
              <a:path extrusionOk="0" h="1134110" w="1134110">
                <a:moveTo>
                  <a:pt x="0" y="567055"/>
                </a:moveTo>
                <a:cubicBezTo>
                  <a:pt x="0" y="253873"/>
                  <a:pt x="253873" y="0"/>
                  <a:pt x="567055" y="0"/>
                </a:cubicBezTo>
                <a:cubicBezTo>
                  <a:pt x="880237" y="0"/>
                  <a:pt x="1134110" y="253873"/>
                  <a:pt x="1134110" y="567055"/>
                </a:cubicBezTo>
                <a:cubicBezTo>
                  <a:pt x="1134110" y="880237"/>
                  <a:pt x="880237" y="1134110"/>
                  <a:pt x="567055" y="1134110"/>
                </a:cubicBezTo>
                <a:cubicBezTo>
                  <a:pt x="253873" y="1134110"/>
                  <a:pt x="0" y="880237"/>
                  <a:pt x="0" y="567055"/>
                </a:cubicBezTo>
                <a:close/>
              </a:path>
            </a:pathLst>
          </a:custGeom>
          <a:solidFill>
            <a:srgbClr val="EEAEF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21" name="Google Shape;221;p23"/>
          <p:cNvSpPr/>
          <p:nvPr/>
        </p:nvSpPr>
        <p:spPr>
          <a:xfrm>
            <a:off x="12567647" y="3462490"/>
            <a:ext cx="382619" cy="382619"/>
          </a:xfrm>
          <a:custGeom>
            <a:rect b="b" l="l" r="r" t="t"/>
            <a:pathLst>
              <a:path extrusionOk="0" h="510159" w="510159">
                <a:moveTo>
                  <a:pt x="0" y="0"/>
                </a:moveTo>
                <a:lnTo>
                  <a:pt x="510159" y="0"/>
                </a:lnTo>
                <a:lnTo>
                  <a:pt x="510159" y="510159"/>
                </a:lnTo>
                <a:lnTo>
                  <a:pt x="0" y="510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" l="0" r="-3" t="0"/>
            </a:stretch>
          </a:blipFill>
          <a:ln>
            <a:noFill/>
          </a:ln>
        </p:spPr>
      </p:sp>
      <p:sp>
        <p:nvSpPr>
          <p:cNvPr id="222" name="Google Shape;222;p23"/>
          <p:cNvSpPr txBox="1"/>
          <p:nvPr/>
        </p:nvSpPr>
        <p:spPr>
          <a:xfrm>
            <a:off x="12333684" y="4277020"/>
            <a:ext cx="3544043" cy="528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Leçon Essentielle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12333684" y="4823374"/>
            <a:ext cx="4678413" cy="1513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L'obsolescence et le non-patchage représentent les failles de sécurité les plus critiques</a:t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992238" y="7977378"/>
            <a:ext cx="16303561" cy="44958"/>
          </a:xfrm>
          <a:custGeom>
            <a:rect b="b" l="l" r="r" t="t"/>
            <a:pathLst>
              <a:path extrusionOk="0" h="59944" w="21738082">
                <a:moveTo>
                  <a:pt x="0" y="0"/>
                </a:moveTo>
                <a:lnTo>
                  <a:pt x="21738082" y="0"/>
                </a:lnTo>
                <a:lnTo>
                  <a:pt x="21738082" y="59944"/>
                </a:lnTo>
                <a:lnTo>
                  <a:pt x="0" y="59944"/>
                </a:lnTo>
                <a:close/>
              </a:path>
            </a:pathLst>
          </a:custGeom>
          <a:solidFill>
            <a:srgbClr val="E5DCE6">
              <a:alpha val="24705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25" name="Google Shape;225;p23"/>
          <p:cNvGrpSpPr/>
          <p:nvPr/>
        </p:nvGrpSpPr>
        <p:grpSpPr>
          <a:xfrm>
            <a:off x="15116175" y="8679656"/>
            <a:ext cx="3086100" cy="1607344"/>
            <a:chOff x="0" y="-152400"/>
            <a:chExt cx="812800" cy="423333"/>
          </a:xfrm>
        </p:grpSpPr>
        <p:sp>
          <p:nvSpPr>
            <p:cNvPr id="226" name="Google Shape;226;p23"/>
            <p:cNvSpPr/>
            <p:nvPr/>
          </p:nvSpPr>
          <p:spPr>
            <a:xfrm>
              <a:off x="0" y="0"/>
              <a:ext cx="812800" cy="270933"/>
            </a:xfrm>
            <a:custGeom>
              <a:rect b="b" l="l" r="r" t="t"/>
              <a:pathLst>
                <a:path extrusionOk="0" h="2709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90E3F"/>
            </a:solidFill>
            <a:ln>
              <a:noFill/>
            </a:ln>
          </p:spPr>
        </p:sp>
        <p:sp>
          <p:nvSpPr>
            <p:cNvPr id="227" name="Google Shape;227;p23"/>
            <p:cNvSpPr txBox="1"/>
            <p:nvPr/>
          </p:nvSpPr>
          <p:spPr>
            <a:xfrm>
              <a:off x="0" y="-152400"/>
              <a:ext cx="812800" cy="423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éliorer cette diapositive"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438" y="0"/>
            <a:ext cx="1843087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éliorer cette diapositive"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438" y="0"/>
            <a:ext cx="1843087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éliorer cette diapositive"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438" y="0"/>
            <a:ext cx="184308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 b="9682" l="0" r="0" t="0"/>
          <a:stretch/>
        </p:blipFill>
        <p:spPr>
          <a:xfrm>
            <a:off x="8473413" y="5252550"/>
            <a:ext cx="9553725" cy="44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5825" y="1232513"/>
            <a:ext cx="10028896" cy="40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éliorer cette diapositive"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438" y="0"/>
            <a:ext cx="184308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88" y="2478750"/>
            <a:ext cx="8854826" cy="30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52631" l="0" r="29567" t="0"/>
          <a:stretch/>
        </p:blipFill>
        <p:spPr>
          <a:xfrm>
            <a:off x="9357050" y="2543125"/>
            <a:ext cx="8629375" cy="293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éliorer cette diapositive"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438" y="0"/>
            <a:ext cx="1843087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éliorer cette diapositive"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438" y="0"/>
            <a:ext cx="1843087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82D5E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0E3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descr="preencoded.png" id="134" name="Google Shape;134;p20">
            <a:hlinkClick r:id="rId3"/>
          </p:cNvPr>
          <p:cNvSpPr/>
          <p:nvPr/>
        </p:nvSpPr>
        <p:spPr>
          <a:xfrm>
            <a:off x="16049015" y="9686925"/>
            <a:ext cx="2153222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20"/>
          <p:cNvSpPr txBox="1"/>
          <p:nvPr/>
        </p:nvSpPr>
        <p:spPr>
          <a:xfrm>
            <a:off x="937330" y="584150"/>
            <a:ext cx="13558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Exploitation 2 : MS08-067 ( Windows XP )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937317" y="2948140"/>
            <a:ext cx="4924577" cy="597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25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Attaque sur Windows XP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937317" y="3665039"/>
            <a:ext cx="10439991" cy="966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90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2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Exploitation de la faille SMB via NetAPI (MS08-067) permettant une exécution de code à distance sans authentification préalable.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937317" y="4818164"/>
            <a:ext cx="3596278" cy="48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5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5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Processus d'Intrusion</a:t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937317" y="5423002"/>
            <a:ext cx="10439991" cy="18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5525" lvl="1" marL="311051" marR="0" rtl="0" algn="l">
              <a:lnSpc>
                <a:spcPct val="189088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62"/>
              <a:buFont typeface="Arial"/>
              <a:buChar char="•"/>
            </a:pPr>
            <a:r>
              <a:rPr b="0" i="0" lang="en-US" sz="2062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Reconnaissance des services SMB ouverts</a:t>
            </a:r>
            <a:endParaRPr/>
          </a:p>
          <a:p>
            <a:pPr indent="-155525" lvl="1" marL="311051" marR="0" rtl="0" algn="l">
              <a:lnSpc>
                <a:spcPct val="189088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62"/>
              <a:buFont typeface="Arial"/>
              <a:buChar char="•"/>
            </a:pPr>
            <a:r>
              <a:rPr b="0" i="0" lang="en-US" sz="2062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Injection de payload avec Metasploit</a:t>
            </a:r>
            <a:endParaRPr/>
          </a:p>
          <a:p>
            <a:pPr indent="-155525" lvl="1" marL="311051" marR="0" rtl="0" algn="l">
              <a:lnSpc>
                <a:spcPct val="189088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62"/>
              <a:buFont typeface="Arial"/>
              <a:buChar char="•"/>
            </a:pPr>
            <a:r>
              <a:rPr b="0" i="0" lang="en-US" sz="2062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Obtention de Meterpreter</a:t>
            </a:r>
            <a:endParaRPr/>
          </a:p>
          <a:p>
            <a:pPr indent="-155525" lvl="1" marL="311051" marR="0" rtl="0" algn="l">
              <a:lnSpc>
                <a:spcPct val="189088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62"/>
              <a:buFont typeface="Arial"/>
              <a:buChar char="•"/>
            </a:pPr>
            <a:r>
              <a:rPr b="0" i="0" lang="en-US" sz="2062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Élévation vers droits SYSTEM</a:t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937317" y="8014238"/>
            <a:ext cx="1044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90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62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Résultat :</a:t>
            </a:r>
            <a:r>
              <a:rPr b="0" i="0" lang="en-US" sz="2062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Contrôle total et persistant de la machine cible avec les privilèges administratifs les plus élevés. ( voir commande GETUID )</a:t>
            </a:r>
            <a:endParaRPr/>
          </a:p>
        </p:txBody>
      </p:sp>
      <p:grpSp>
        <p:nvGrpSpPr>
          <p:cNvPr id="141" name="Google Shape;141;p20"/>
          <p:cNvGrpSpPr/>
          <p:nvPr/>
        </p:nvGrpSpPr>
        <p:grpSpPr>
          <a:xfrm>
            <a:off x="15116175" y="9108280"/>
            <a:ext cx="3086100" cy="1178720"/>
            <a:chOff x="0" y="-152400"/>
            <a:chExt cx="812800" cy="310444"/>
          </a:xfrm>
        </p:grpSpPr>
        <p:sp>
          <p:nvSpPr>
            <p:cNvPr id="142" name="Google Shape;142;p20"/>
            <p:cNvSpPr/>
            <p:nvPr/>
          </p:nvSpPr>
          <p:spPr>
            <a:xfrm>
              <a:off x="0" y="0"/>
              <a:ext cx="812800" cy="158044"/>
            </a:xfrm>
            <a:custGeom>
              <a:rect b="b" l="l" r="r" t="t"/>
              <a:pathLst>
                <a:path extrusionOk="0" h="15804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8044"/>
                  </a:lnTo>
                  <a:lnTo>
                    <a:pt x="0" y="158044"/>
                  </a:lnTo>
                  <a:close/>
                </a:path>
              </a:pathLst>
            </a:custGeom>
            <a:solidFill>
              <a:srgbClr val="090E3F"/>
            </a:solidFill>
            <a:ln>
              <a:noFill/>
            </a:ln>
          </p:spPr>
        </p:sp>
        <p:sp>
          <p:nvSpPr>
            <p:cNvPr id="143" name="Google Shape;143;p20"/>
            <p:cNvSpPr txBox="1"/>
            <p:nvPr/>
          </p:nvSpPr>
          <p:spPr>
            <a:xfrm>
              <a:off x="0" y="-152400"/>
              <a:ext cx="812800" cy="310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500" y="2948150"/>
            <a:ext cx="6726725" cy="51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82D5E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0E3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descr="preencoded.png" id="151" name="Google Shape;151;p21">
            <a:hlinkClick r:id="rId3"/>
          </p:cNvPr>
          <p:cNvSpPr/>
          <p:nvPr/>
        </p:nvSpPr>
        <p:spPr>
          <a:xfrm>
            <a:off x="16049015" y="9686925"/>
            <a:ext cx="2153222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21"/>
          <p:cNvSpPr txBox="1"/>
          <p:nvPr/>
        </p:nvSpPr>
        <p:spPr>
          <a:xfrm>
            <a:off x="992238" y="946842"/>
            <a:ext cx="10925623" cy="104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6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Comparaison des Exploitations</a:t>
            </a:r>
            <a:endParaRPr/>
          </a:p>
        </p:txBody>
      </p:sp>
      <p:sp>
        <p:nvSpPr>
          <p:cNvPr descr="preencoded.png" id="153" name="Google Shape;153;p21"/>
          <p:cNvSpPr/>
          <p:nvPr/>
        </p:nvSpPr>
        <p:spPr>
          <a:xfrm>
            <a:off x="992238" y="2561777"/>
            <a:ext cx="8151781" cy="1134047"/>
          </a:xfrm>
          <a:custGeom>
            <a:rect b="b" l="l" r="r" t="t"/>
            <a:pathLst>
              <a:path extrusionOk="0" h="1512062" w="10869041">
                <a:moveTo>
                  <a:pt x="0" y="0"/>
                </a:moveTo>
                <a:lnTo>
                  <a:pt x="10869041" y="0"/>
                </a:lnTo>
                <a:lnTo>
                  <a:pt x="10869041" y="1512062"/>
                </a:lnTo>
                <a:lnTo>
                  <a:pt x="0" y="151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70" t="0"/>
            </a:stretch>
          </a:blipFill>
          <a:ln>
            <a:noFill/>
          </a:ln>
        </p:spPr>
      </p:sp>
      <p:sp>
        <p:nvSpPr>
          <p:cNvPr id="154" name="Google Shape;154;p21"/>
          <p:cNvSpPr txBox="1"/>
          <p:nvPr/>
        </p:nvSpPr>
        <p:spPr>
          <a:xfrm>
            <a:off x="1275759" y="3893639"/>
            <a:ext cx="3544043" cy="528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UnrealIRCd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1275759" y="4439993"/>
            <a:ext cx="7584729" cy="60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CVE-2010-2075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275759" y="5063728"/>
            <a:ext cx="7584729" cy="60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Backdoor dans UnrealIRCd 3.2.8.1</a:t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1275759" y="5687463"/>
            <a:ext cx="7584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Port 6667 TCP ( protocole IRC )</a:t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1275759" y="6311208"/>
            <a:ext cx="7584729" cy="60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Accès shell direct</a:t>
            </a:r>
            <a:endParaRPr/>
          </a:p>
        </p:txBody>
      </p:sp>
      <p:sp>
        <p:nvSpPr>
          <p:cNvPr descr="preencoded.png" id="159" name="Google Shape;159;p21"/>
          <p:cNvSpPr/>
          <p:nvPr/>
        </p:nvSpPr>
        <p:spPr>
          <a:xfrm>
            <a:off x="9144000" y="2561777"/>
            <a:ext cx="8151781" cy="1134047"/>
          </a:xfrm>
          <a:custGeom>
            <a:rect b="b" l="l" r="r" t="t"/>
            <a:pathLst>
              <a:path extrusionOk="0" h="1512062" w="10869041">
                <a:moveTo>
                  <a:pt x="0" y="0"/>
                </a:moveTo>
                <a:lnTo>
                  <a:pt x="10869041" y="0"/>
                </a:lnTo>
                <a:lnTo>
                  <a:pt x="10869041" y="1512062"/>
                </a:lnTo>
                <a:lnTo>
                  <a:pt x="0" y="151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0" t="0"/>
            </a:stretch>
          </a:blipFill>
          <a:ln>
            <a:noFill/>
          </a:ln>
        </p:spPr>
      </p:sp>
      <p:sp>
        <p:nvSpPr>
          <p:cNvPr id="160" name="Google Shape;160;p21"/>
          <p:cNvSpPr txBox="1"/>
          <p:nvPr/>
        </p:nvSpPr>
        <p:spPr>
          <a:xfrm>
            <a:off x="9427521" y="3893639"/>
            <a:ext cx="3544043" cy="528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MS08-067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9427521" y="4439993"/>
            <a:ext cx="7584729" cy="60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Microsoft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9427521" y="5063728"/>
            <a:ext cx="7584729" cy="60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Faille SMB NetAPI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9427521" y="5687463"/>
            <a:ext cx="7584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Port 445 TCP ( protocole SMB )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9427521" y="6311208"/>
            <a:ext cx="75846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Shell Meterpreter ( </a:t>
            </a: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Reverse</a:t>
            </a:r>
            <a:r>
              <a:rPr b="0" i="0" lang="en-US" sz="2187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Shell )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992238" y="7519692"/>
            <a:ext cx="16303466" cy="1658302"/>
          </a:xfrm>
          <a:custGeom>
            <a:rect b="b" l="l" r="r" t="t"/>
            <a:pathLst>
              <a:path extrusionOk="0" h="2211070" w="21737955">
                <a:moveTo>
                  <a:pt x="0" y="158750"/>
                </a:moveTo>
                <a:cubicBezTo>
                  <a:pt x="0" y="71120"/>
                  <a:pt x="71120" y="0"/>
                  <a:pt x="158750" y="0"/>
                </a:cubicBezTo>
                <a:lnTo>
                  <a:pt x="21579205" y="0"/>
                </a:lnTo>
                <a:cubicBezTo>
                  <a:pt x="21666963" y="0"/>
                  <a:pt x="21737955" y="71120"/>
                  <a:pt x="21737955" y="158750"/>
                </a:cubicBezTo>
                <a:lnTo>
                  <a:pt x="21737955" y="2052320"/>
                </a:lnTo>
                <a:cubicBezTo>
                  <a:pt x="21737955" y="2140077"/>
                  <a:pt x="21666836" y="2211070"/>
                  <a:pt x="21579205" y="2211070"/>
                </a:cubicBezTo>
                <a:lnTo>
                  <a:pt x="158750" y="2211070"/>
                </a:lnTo>
                <a:cubicBezTo>
                  <a:pt x="70993" y="2211070"/>
                  <a:pt x="0" y="2139950"/>
                  <a:pt x="0" y="2052320"/>
                </a:cubicBezTo>
                <a:close/>
              </a:path>
            </a:pathLst>
          </a:custGeom>
          <a:solidFill>
            <a:srgbClr val="3E0845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166" name="Google Shape;166;p21"/>
          <p:cNvSpPr/>
          <p:nvPr/>
        </p:nvSpPr>
        <p:spPr>
          <a:xfrm>
            <a:off x="1275759" y="7949803"/>
            <a:ext cx="354330" cy="283559"/>
          </a:xfrm>
          <a:custGeom>
            <a:rect b="b" l="l" r="r" t="t"/>
            <a:pathLst>
              <a:path extrusionOk="0" h="378079" w="472440">
                <a:moveTo>
                  <a:pt x="0" y="0"/>
                </a:moveTo>
                <a:lnTo>
                  <a:pt x="472440" y="0"/>
                </a:lnTo>
                <a:lnTo>
                  <a:pt x="472440" y="378079"/>
                </a:lnTo>
                <a:lnTo>
                  <a:pt x="0" y="378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324" l="0" r="-6" t="0"/>
            </a:stretch>
          </a:blipFill>
          <a:ln>
            <a:noFill/>
          </a:ln>
        </p:spPr>
      </p:sp>
      <p:sp>
        <p:nvSpPr>
          <p:cNvPr id="167" name="Google Shape;167;p21"/>
          <p:cNvSpPr txBox="1"/>
          <p:nvPr/>
        </p:nvSpPr>
        <p:spPr>
          <a:xfrm>
            <a:off x="1913630" y="7721651"/>
            <a:ext cx="15098611" cy="1059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Point commun :</a:t>
            </a:r>
            <a:r>
              <a:rPr b="0" i="0" lang="en-US" sz="2187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Les deux exploits démontrent le danger des systèmes non patchés et des services réseau obsolètes exposés sans protection.</a:t>
            </a:r>
            <a:endParaRPr/>
          </a:p>
        </p:txBody>
      </p:sp>
      <p:grpSp>
        <p:nvGrpSpPr>
          <p:cNvPr id="168" name="Google Shape;168;p21"/>
          <p:cNvGrpSpPr/>
          <p:nvPr/>
        </p:nvGrpSpPr>
        <p:grpSpPr>
          <a:xfrm>
            <a:off x="15116175" y="9108280"/>
            <a:ext cx="3086100" cy="1178720"/>
            <a:chOff x="0" y="-152400"/>
            <a:chExt cx="812800" cy="310444"/>
          </a:xfrm>
        </p:grpSpPr>
        <p:sp>
          <p:nvSpPr>
            <p:cNvPr id="169" name="Google Shape;169;p21"/>
            <p:cNvSpPr/>
            <p:nvPr/>
          </p:nvSpPr>
          <p:spPr>
            <a:xfrm>
              <a:off x="0" y="0"/>
              <a:ext cx="812800" cy="158044"/>
            </a:xfrm>
            <a:custGeom>
              <a:rect b="b" l="l" r="r" t="t"/>
              <a:pathLst>
                <a:path extrusionOk="0" h="15804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8044"/>
                  </a:lnTo>
                  <a:lnTo>
                    <a:pt x="0" y="158044"/>
                  </a:lnTo>
                  <a:close/>
                </a:path>
              </a:pathLst>
            </a:custGeom>
            <a:solidFill>
              <a:srgbClr val="090E3F"/>
            </a:solidFill>
            <a:ln>
              <a:noFill/>
            </a:ln>
          </p:spPr>
        </p:sp>
        <p:sp>
          <p:nvSpPr>
            <p:cNvPr id="170" name="Google Shape;170;p21"/>
            <p:cNvSpPr txBox="1"/>
            <p:nvPr/>
          </p:nvSpPr>
          <p:spPr>
            <a:xfrm>
              <a:off x="0" y="-152400"/>
              <a:ext cx="812800" cy="310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7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